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7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08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320" r:id="rId40"/>
    <p:sldId id="321" r:id="rId41"/>
    <p:sldId id="322" r:id="rId42"/>
    <p:sldId id="323" r:id="rId43"/>
    <p:sldId id="324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 autoAdjust="0"/>
    <p:restoredTop sz="94291" autoAdjust="0"/>
  </p:normalViewPr>
  <p:slideViewPr>
    <p:cSldViewPr>
      <p:cViewPr varScale="1">
        <p:scale>
          <a:sx n="117" d="100"/>
          <a:sy n="117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5C6B05-0CC1-49C8-ABA3-756B7FEC29C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02AC73-1231-4764-8EFD-B8081EEA41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918" y="1428736"/>
            <a:ext cx="6858048" cy="1894362"/>
          </a:xfrm>
        </p:spPr>
        <p:txBody>
          <a:bodyPr>
            <a:no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 processes of the salivary glands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BANE\FRAKURA MANDIBULE\329097-1339496-332125-158247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85860"/>
            <a:ext cx="5502303" cy="4214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BANE\FRAKURA MANDIBULE\329097-1339496-332125-15824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71546"/>
            <a:ext cx="5486400" cy="4672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10" y="1285860"/>
            <a:ext cx="7429552" cy="400052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clinical picture and biopsy of minor salivary glands from the oral cavity.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Sialography – cystic changes and dilations of the ductal system.</a:t>
            </a:r>
          </a:p>
          <a:p>
            <a:pPr marL="0" indent="0">
              <a:buNone/>
            </a:pPr>
            <a:endParaRPr lang="en-US" b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palliative and symptomatic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Multivitamin therapy and corticosteroids.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Surgical treatment in the form of total and subtotal parotidectomy is also palliative.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SIALOLITHIASIS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7467600" cy="487375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Formation of calculus in the ducts and parenchyma of major salivary glands.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unknown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Factors: poor salivary drainage, salivary stagnation, obstruction of the ducts by microscopic foreign bodies from food on which salivary salts accumulate, oral cavity infection, metabolic disorders in the body.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commonly in the submandibular gland (83%), then the parotid gland (10%), and sublingual gland (7%).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almost always unilateral.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localization: superficial and deep</a:t>
            </a:r>
            <a:endParaRPr lang="sr-Cyrl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000108"/>
            <a:ext cx="7467600" cy="487375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</a:t>
            </a:r>
            <a:r>
              <a:rPr lang="en-US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symptoms occur during eating.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Unilateral swelling and pain (due to the inability of salivary drainage).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cases of recurrent swelling, chronic inflammation and persistent swelling occur.</a:t>
            </a:r>
          </a:p>
          <a:p>
            <a:pPr marL="365760" lvl="1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clinical picture, radiography.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antibiotics in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acute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surgical treatment.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Superficial calculi - intraoral approach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 calculi - parotidectomy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BANE\FRAKURA MANDIBULE\IMG_5482-1024x6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6435705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BANE\FRAKURA MANDIBULE\IMG_5483-1024x6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6221181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BANE\FRAKURA MANDIBULE\IMG_5484-1024x6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14422"/>
            <a:ext cx="6221180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918" y="1000108"/>
            <a:ext cx="6929486" cy="303737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Maxillofacial Injuries</a:t>
            </a:r>
          </a:p>
        </p:txBody>
      </p:sp>
    </p:spTree>
    <p:extLst>
      <p:ext uri="{BB962C8B-B14F-4D97-AF65-F5344CB8AC3E}">
        <p14:creationId xmlns:p14="http://schemas.microsoft.com/office/powerpoint/2010/main" val="1424521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374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Mandibular </a:t>
            </a:r>
            <a:r>
              <a:rPr lang="en-US" sz="3600" b="1" i="0" dirty="0" smtClean="0">
                <a:solidFill>
                  <a:srgbClr val="3741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Fracture</a:t>
            </a:r>
            <a:endParaRPr lang="en-US" sz="3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467600" cy="487375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commonly exposed to trauma (75% of all facial bones fractures, especially in men up to 90%). 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injuries at work, in traffic accidents, fights, iatrogenic during tooth extraction.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Classification: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Fractures within the dental arch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(between canines,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around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canines, and in the lateral tooth region).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Fractures outside the dental arch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(angle of the mandible, mental region, symphysis, and mandibular ramus).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picture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swelling, hematoma, speech and mimicry disorders, trismus, difficulty opening the mouth, pain at rest, during chewing, and speaking.</a:t>
            </a:r>
            <a:endParaRPr lang="sr-Cyrl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863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r>
              <a:rPr 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MUMPS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R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itchFamily="18" charset="0"/>
              </a:rPr>
              <a:t>Parotitis epidemica</a:t>
            </a:r>
            <a:r>
              <a:rPr lang="sr-Cyrl-R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itchFamily="18" charset="0"/>
              </a:rPr>
              <a:t>)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8215370" cy="5166906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caused by the </a:t>
            </a:r>
            <a:r>
              <a:rPr lang="en-US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myxovirus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(most commonly mumps virus) and 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cytomegalovirus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(CMV), and it is transmitted through respiratory droplets. 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occurs epidemically and provides long-lasting immunity.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mainly affects school children, rarely adults.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incubation period lasts from 2 to 3 weeks.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picture includes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symptoms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fatigue, weakness, headache, and subfebrile temperature. 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Locally</a:t>
            </a:r>
            <a:r>
              <a:rPr lang="sr-Latn-R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R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swelling first in one and then in the other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parotic gland</a:t>
            </a:r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RS" b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involves strict rest, antipyretics, vitamins, and the illness typically lasts about a week. </a:t>
            </a: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Complications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include acute orchitis with subsequent sterility and mumps meningitis.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BANE\FRAKURA MANDIBULE\MandibleFx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167613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7005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10" y="1285860"/>
            <a:ext cx="7286676" cy="3857652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clinical examination (strong painful tenderness and crepitus upon palpation at the fracture site), X-ray of the mandible, CT of the mandible.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Treatment: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 methods are applied, including manual reposition, traction reposition, and open reposition.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Immobilization is achieved through osteosynthesis with metal plates or interdental fixation with wire.</a:t>
            </a:r>
            <a:endParaRPr lang="sr-Cyrl-C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179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X-ray – fracture of the angle of the mandible</a:t>
            </a:r>
          </a:p>
        </p:txBody>
      </p:sp>
      <p:pic>
        <p:nvPicPr>
          <p:cNvPr id="3075" name="Picture 3" descr="D:\BANE\FRAKURA MANDIBULE\fra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928802"/>
            <a:ext cx="5222076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55432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download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8974" r="8974" b="7985"/>
          <a:stretch>
            <a:fillRect/>
          </a:stretch>
        </p:blipFill>
        <p:spPr>
          <a:xfrm>
            <a:off x="1857356" y="1571612"/>
            <a:ext cx="5296912" cy="3655432"/>
          </a:xfrm>
        </p:spPr>
      </p:pic>
    </p:spTree>
    <p:extLst>
      <p:ext uri="{BB962C8B-B14F-4D97-AF65-F5344CB8AC3E}">
        <p14:creationId xmlns:p14="http://schemas.microsoft.com/office/powerpoint/2010/main" val="2223956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imag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5417" r="5417"/>
          <a:stretch>
            <a:fillRect/>
          </a:stretch>
        </p:blipFill>
        <p:spPr>
          <a:xfrm>
            <a:off x="1928794" y="1571612"/>
            <a:ext cx="5143536" cy="3857679"/>
          </a:xfrm>
        </p:spPr>
      </p:pic>
    </p:spTree>
    <p:extLst>
      <p:ext uri="{BB962C8B-B14F-4D97-AF65-F5344CB8AC3E}">
        <p14:creationId xmlns:p14="http://schemas.microsoft.com/office/powerpoint/2010/main" val="3457443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reconstruction (CT) of the fracture of the mandible</a:t>
            </a:r>
          </a:p>
        </p:txBody>
      </p:sp>
      <p:pic>
        <p:nvPicPr>
          <p:cNvPr id="7170" name="Picture 2" descr="D:\BANE\FRAKURA MANDIBULE\mandibular-fractur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2576" t="14328" r="22895"/>
          <a:stretch>
            <a:fillRect/>
          </a:stretch>
        </p:blipFill>
        <p:spPr bwMode="auto">
          <a:xfrm>
            <a:off x="2071670" y="1714488"/>
            <a:ext cx="4865364" cy="37947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96275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621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reconstruction – complete fracture of the right angle of the mandible with dislocation and symphysis without dislocation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Branislav\Desktop\230px-3D_CT_of_bilateral_mandible_fractur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67744" y="2060848"/>
            <a:ext cx="4203945" cy="43136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1288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Osteosynthesis with metal plates</a:t>
            </a:r>
          </a:p>
        </p:txBody>
      </p:sp>
      <p:pic>
        <p:nvPicPr>
          <p:cNvPr id="5122" name="Picture 2" descr="D:\BANE\FRAKURA MANDIBULE\jaw-trauma-fracture-Chicago-Small-300x26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49"/>
            <a:ext cx="4738708" cy="41068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62074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Immobilization with metal plates and interdental fixation with wire</a:t>
            </a:r>
          </a:p>
        </p:txBody>
      </p:sp>
      <p:pic>
        <p:nvPicPr>
          <p:cNvPr id="4098" name="Picture 2" descr="D:\BANE\FRAKURA MANDIBULE\orif%20mandibular2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5486400" cy="3499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16516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1700808"/>
            <a:ext cx="6390472" cy="2143140"/>
          </a:xfrm>
        </p:spPr>
        <p:txBody>
          <a:bodyPr>
            <a:no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Benign and malignant salivary glands tumors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Acute purulent inflammation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142984"/>
            <a:ext cx="8115328" cy="4873752"/>
          </a:xfrm>
        </p:spPr>
        <p:txBody>
          <a:bodyPr>
            <a:no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commonly in the parotid gland.</a:t>
            </a:r>
          </a:p>
          <a:p>
            <a:r>
              <a:rPr lang="en-US" sz="2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Etiology -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mixed bacterial flora.</a:t>
            </a:r>
          </a:p>
          <a:p>
            <a:pPr lvl="1"/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 route - through the gland duct.</a:t>
            </a:r>
          </a:p>
          <a:p>
            <a:pPr lvl="1"/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Occurs in 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dehydrated individuals due 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chronic illnesses and in cases of dental and oral cavity diseases.</a:t>
            </a:r>
          </a:p>
          <a:p>
            <a:r>
              <a:rPr lang="en-US" sz="2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picture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acute</a:t>
            </a:r>
          </a:p>
          <a:p>
            <a:pPr lvl="1"/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Unilateral swelling of the gland, accompanied by pain. The swelling is warm, firm, immobile, involving the face and neck, with redness of the skin, and later trismus occurs.</a:t>
            </a:r>
          </a:p>
          <a:p>
            <a:pPr lvl="1"/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papilla of the duct is swollen, red, and purulent secretion 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duct is present.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symptoms: high fever, weakness and general intoxication.</a:t>
            </a:r>
            <a:endParaRPr lang="sr-Cyrl-C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940966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Pleomorphic adenoma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785926"/>
            <a:ext cx="7467600" cy="421484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common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benign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tumor of the salivary glands (90%).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frequently found in the parotid gland (approximately 85%).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Typically unilateral.</a:t>
            </a:r>
          </a:p>
          <a:p>
            <a:pPr marL="365760" lvl="1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presentation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initially manifests as a nodule below and in front of the auricle, mobile, and painless.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grows slowly (over years, even decades), does not infiltrate the skin, has clear boundaries, and does not involve the facial nerve.</a:t>
            </a:r>
            <a:endParaRPr lang="sr-Cyrl-CS" sz="19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10" y="836712"/>
            <a:ext cx="7467600" cy="4949742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 history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clinical examination, sialography, CT, and pathohistological analysis (most commonly performed after surgery).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surgical.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it involves only superficial sections of the parotid gland, a subtotal parotidectomy is performed.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it involves both superficial and deep sections, a total parotidectomy is carried out with preservation of the facial nerve.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 tendency for malignant transformation after around 10 years.</a:t>
            </a:r>
            <a:endParaRPr lang="sr-Cyrl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BANE\FRAKURA MANDIBULE\800px-Parotisaden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14422"/>
            <a:ext cx="5429287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BANE\FRAKURA MANDIBULE\vm4M3EAM9f3fJw-VDkn2Gg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000108"/>
            <a:ext cx="44577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8eb0b89b4d11e750af298b4a5e8c0f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19155" b="19155"/>
          <a:stretch>
            <a:fillRect/>
          </a:stretch>
        </p:blipFill>
        <p:spPr>
          <a:xfrm>
            <a:off x="1928794" y="1428736"/>
            <a:ext cx="5042462" cy="3781882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indawi.com/crim/otolaryngology/2012/470652.fig.001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7188171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15328" cy="1643074"/>
          </a:xfrm>
        </p:spPr>
        <p:txBody>
          <a:bodyPr>
            <a:noAutofit/>
          </a:bodyPr>
          <a:lstStyle/>
          <a:p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Papillary cystadenoma lymphomatosum (Warthin's tumor)</a:t>
            </a: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2060848"/>
            <a:ext cx="7467600" cy="3816424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benign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tumor that is almost always encountered in the superficial lobe of the parotid gland.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constitutes about 5% of all tumors in this location.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usually unilateral and typically occurs in men above the age of 50.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grows slowly and reaches various sizes. </a:t>
            </a:r>
          </a:p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presentation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it has a soft consistency, is compressible, painless, clearly defined, and the skin above it remains unchanged.</a:t>
            </a:r>
            <a:endParaRPr lang="sr-Cyrl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1357298"/>
            <a:ext cx="7467600" cy="4000528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clinical examination, scintigraphy, CT, in certain cases, we perform fine-needle aspiration and cytological examination, pathohistological analysis (after surgery).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surgical.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Subtotal or total parotidectomy, with preservation of the facial nerve.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prone to recurrences, but never undergoes malignant alterations.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BANE\FRAKURA MANDIBULE\F4_medium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4162425" cy="4191000"/>
          </a:xfrm>
          <a:prstGeom prst="rect">
            <a:avLst/>
          </a:prstGeom>
          <a:noFill/>
        </p:spPr>
      </p:pic>
      <p:pic>
        <p:nvPicPr>
          <p:cNvPr id="5" name="Picture 2" descr="D:\BANE\FRAKURA MANDIBULE\WarthinsTumFi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357298"/>
            <a:ext cx="3022600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939784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malignant salivary glands tumors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257692"/>
          </a:xfrm>
        </p:spPr>
        <p:txBody>
          <a:bodyPr>
            <a:normAutofit/>
          </a:bodyPr>
          <a:lstStyle/>
          <a:p>
            <a:r>
              <a:rPr lang="sr-Latn-RS" b="1" dirty="0">
                <a:solidFill>
                  <a:srgbClr val="C00000"/>
                </a:solidFill>
              </a:rPr>
              <a:t>Cylindroma</a:t>
            </a:r>
          </a:p>
          <a:p>
            <a:pPr>
              <a:buNone/>
            </a:pPr>
            <a:endParaRPr lang="sr-Latn-RS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C</a:t>
            </a:r>
            <a:r>
              <a:rPr lang="sr-Latn-RS" b="1" dirty="0">
                <a:solidFill>
                  <a:srgbClr val="C00000"/>
                </a:solidFill>
              </a:rPr>
              <a:t>arcinoma muco-epydermoides</a:t>
            </a:r>
          </a:p>
          <a:p>
            <a:pPr>
              <a:buNone/>
            </a:pPr>
            <a:endParaRPr lang="sr-Latn-RS" b="1" dirty="0">
              <a:solidFill>
                <a:srgbClr val="C00000"/>
              </a:solidFill>
            </a:endParaRPr>
          </a:p>
          <a:p>
            <a:r>
              <a:rPr lang="sr-Latn-RS" b="1" dirty="0">
                <a:solidFill>
                  <a:srgbClr val="C00000"/>
                </a:solidFill>
              </a:rPr>
              <a:t>Tumor mixtus malignus</a:t>
            </a:r>
          </a:p>
          <a:p>
            <a:endParaRPr lang="sr-Cyrl-RS" b="1" dirty="0">
              <a:solidFill>
                <a:srgbClr val="C00000"/>
              </a:solidFill>
            </a:endParaRPr>
          </a:p>
          <a:p>
            <a:r>
              <a:rPr lang="sr-Latn-RS" b="1" dirty="0">
                <a:solidFill>
                  <a:srgbClr val="C00000"/>
                </a:solidFill>
              </a:rPr>
              <a:t>Acinus-cell carcinoma</a:t>
            </a:r>
          </a:p>
          <a:p>
            <a:pPr>
              <a:buNone/>
            </a:pPr>
            <a:endParaRPr lang="sr-Latn-RS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C</a:t>
            </a:r>
            <a:r>
              <a:rPr lang="sr-Latn-RS" b="1" dirty="0">
                <a:solidFill>
                  <a:srgbClr val="C00000"/>
                </a:solidFill>
              </a:rPr>
              <a:t>arcinoma planocellulare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755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BANE\FRAKURA MANDIBULE\e45pri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4873625" cy="4043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/>
          <a:lstStyle/>
          <a:p>
            <a:r>
              <a:rPr lang="sr-Latn-R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Cylindroma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500174"/>
            <a:ext cx="7467600" cy="487375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Adenoid cystic carcinoma, encountered in 8% of all salivary gland tumors.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grows slowly, although it has high malignancy.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prone to recurrences.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treated with radical surgery (removing the tumor and the affected gland).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operation, radiation therapy is recommended because the tumor is relatively radiosensitive.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Survival after 5 years is around 50%.</a:t>
            </a:r>
          </a:p>
        </p:txBody>
      </p:sp>
    </p:spTree>
    <p:extLst>
      <p:ext uri="{BB962C8B-B14F-4D97-AF65-F5344CB8AC3E}">
        <p14:creationId xmlns:p14="http://schemas.microsoft.com/office/powerpoint/2010/main" val="37252112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725470"/>
          </a:xfrm>
        </p:spPr>
        <p:txBody>
          <a:bodyPr>
            <a:normAutofit/>
          </a:bodyPr>
          <a:lstStyle/>
          <a:p>
            <a:r>
              <a:rPr lang="sr-Latn-R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Carcinoma muco-epydermoides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8043890" cy="4873752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encountered in 9% of all salivary gland tumors, primarily in the parotid gland.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the most common malignant tumor in this region in children.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occurs in two forms: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type grows slowly over the years, rarely metastasizes. Recurrence occurs in 10% of cases, and the 5-year survival rate is around 90%.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form is highly malignant, infiltrative, grows rapidly, affects the facial nerve early, and metastasizes quickly.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Recurrence occurs in about 80% of cases.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prognosis is poor, with a 5-year survival rate of only 10%.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treated with total parotidectomy, followed by postoperative radiation.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8755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r>
              <a:rPr lang="sr-Latn-R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Tumor mixtus malignus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7744374" cy="5166906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also called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carcinoma in pleomorphic adenoma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arises from the malignant transformation of a benign adenoma, which has a slow evolution lasting 7-10 years without treatment.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occur even after partial enucleation of a benign adenoma.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undergoes a sudden growth phase, infiltrating the parotid gland and the surrounding region up to the skin. It metastasizes.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Rarely leads to facial paralysis, it is immobile and painful upon palpation, with a broad base.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treated surgically with a radical operation.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Recurrence occurs in 30% of cases.</a:t>
            </a:r>
          </a:p>
        </p:txBody>
      </p:sp>
    </p:spTree>
    <p:extLst>
      <p:ext uri="{BB962C8B-B14F-4D97-AF65-F5344CB8AC3E}">
        <p14:creationId xmlns:p14="http://schemas.microsoft.com/office/powerpoint/2010/main" val="22851667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Carcinoma planocellulare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0433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commonly, it affects the parotid gland, and then the submandibular gland.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appears in individuals in their 70s and later.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highly malignant and quickly involves the facial nerve. </a:t>
            </a:r>
          </a:p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involves surgical intervention – radical parotidectomy sacrificing the facial nerve.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has a tendency to recur (up to 70%).</a:t>
            </a:r>
          </a:p>
        </p:txBody>
      </p:sp>
    </p:spTree>
    <p:extLst>
      <p:ext uri="{BB962C8B-B14F-4D97-AF65-F5344CB8AC3E}">
        <p14:creationId xmlns:p14="http://schemas.microsoft.com/office/powerpoint/2010/main" val="41981824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982462"/>
          </a:xfrm>
        </p:spPr>
        <p:txBody>
          <a:bodyPr>
            <a:noAutofit/>
          </a:bodyPr>
          <a:lstStyle/>
          <a:p>
            <a:pPr algn="ctr"/>
            <a:r>
              <a:rPr lang="sr-Latn-CS" sz="4000" dirty="0"/>
              <a:t/>
            </a:r>
            <a:br>
              <a:rPr lang="sr-Latn-CS" sz="4000" dirty="0"/>
            </a:br>
            <a:r>
              <a:rPr lang="sr-Latn-CS" sz="4000" dirty="0"/>
              <a:t/>
            </a:r>
            <a:br>
              <a:rPr lang="sr-Latn-CS" sz="4000" dirty="0"/>
            </a:br>
            <a:r>
              <a:rPr lang="sr-Latn-CS" sz="4000" dirty="0"/>
              <a:t/>
            </a:r>
            <a:br>
              <a:rPr lang="sr-Latn-CS" sz="4000" dirty="0"/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Lip cancer</a:t>
            </a:r>
            <a:endParaRPr lang="en-US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280920" cy="462970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the most common localization among tumors in the oral cavity.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occurs much more frequently in men, particularly on the lower lip.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factors include pipe smoking, sun exposure, adverse atmospheric conditions, chronic cheilitis, lichen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ruber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planus, and leukoplakia. </a:t>
            </a:r>
          </a:p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presentation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manifests in two forms: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Exophytic: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Ulcerovegetative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tumor on a broad base, above the level of the mucosa, with crusts.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Endophytic: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ulcer that infiltrates muscles and bone. It has a faster evolution and tends to metastasize earlier.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10" y="1000108"/>
            <a:ext cx="7467600" cy="4873752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Carcinoma of the lower lip metastasizes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submentally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submandibularly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and to the upper lymph nodes of the neck.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Carcinoma of the upper lip metastasizes to the preauricular region and to the upper lymph nodes of the neck.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Diagnosis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medical history, clinical presentation, pathohistological analysis.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Therapy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surgical.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Objective: Radical excision of the tumor, but avoiding microstomia.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If there are regional metastases, neck dissection (suprahyoid region) is performed in the same procedure.</a:t>
            </a:r>
            <a:endParaRPr lang="en-US" sz="19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images (4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6441" r="6441"/>
          <a:stretch>
            <a:fillRect/>
          </a:stretch>
        </p:blipFill>
        <p:spPr>
          <a:xfrm>
            <a:off x="1928794" y="1428736"/>
            <a:ext cx="5005964" cy="3754482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download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20513" r="20513"/>
          <a:stretch>
            <a:fillRect/>
          </a:stretch>
        </p:blipFill>
        <p:spPr>
          <a:xfrm>
            <a:off x="2071670" y="1428736"/>
            <a:ext cx="4976843" cy="3732657"/>
          </a:xfr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12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18056" b="18056"/>
          <a:stretch>
            <a:fillRect/>
          </a:stretch>
        </p:blipFill>
        <p:spPr>
          <a:xfrm>
            <a:off x="2000232" y="1428736"/>
            <a:ext cx="5181703" cy="3886224"/>
          </a:xfr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Tongue cancer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Carcinoma linguae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10" y="2060848"/>
            <a:ext cx="7686700" cy="388843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terms of frequency, it is immediately behind lip carcinoma.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75% of cases, it occurs on the anterior 2/3 of the tongue.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Clinically, the ulcerative-infiltrative form is most common.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tends to give early metastases, mostly to the deep cervical lymph nodes. 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Metastases are present in up to 70% of patients at the initial examination.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BANE\FRAKURA MANDIBULE\e45pri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214422"/>
            <a:ext cx="3796017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10" y="1071546"/>
            <a:ext cx="7467600" cy="4877734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Clinical presentation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thickening of the tongue resembling a little wound causing burning sensation, pain, swallowing difficulties, speech issues, bleeding, halitosis.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Diagnosis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medical history, clinical examination, biopsy, and pathohistological analysis.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Therapy: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Surgical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if the carcinoma involves the anterior 2/3 of the tongue.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Radiation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if the carcinoma involves the posterior 1/3 of the tongue.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5" descr="downloa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5224" b="5224"/>
          <a:stretch>
            <a:fillRect/>
          </a:stretch>
        </p:blipFill>
        <p:spPr>
          <a:xfrm>
            <a:off x="1928794" y="1250141"/>
            <a:ext cx="5095924" cy="3821933"/>
          </a:xfr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images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64" r="64"/>
          <a:stretch>
            <a:fillRect/>
          </a:stretch>
        </p:blipFill>
        <p:spPr>
          <a:xfrm>
            <a:off x="1857355" y="1214422"/>
            <a:ext cx="5143569" cy="3857651"/>
          </a:xfr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imag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64" r="64"/>
          <a:stretch>
            <a:fillRect/>
          </a:stretch>
        </p:blipFill>
        <p:spPr>
          <a:xfrm>
            <a:off x="2001268" y="1357298"/>
            <a:ext cx="5048320" cy="378621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BANE\FRAKURA MANDIBULE\834279-882461-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857232"/>
            <a:ext cx="4274554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7888390" cy="538293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clinical presentation, swab from the papilla of the duct, neck ultrasound.</a:t>
            </a:r>
          </a:p>
          <a:p>
            <a:r>
              <a:rPr lang="en-US" sz="28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antibiotics, addressing pathological processes in the oral cavity, treating chronic conditions.</a:t>
            </a:r>
          </a:p>
          <a:p>
            <a:r>
              <a:rPr lang="en-US" sz="28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Complications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cellulitis and abscess formation in the cheeks, neck, parapharyngeal space, spontaneous fistula formation.</a:t>
            </a:r>
          </a:p>
          <a:p>
            <a:pPr lvl="1"/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Abscess treatment - incision and drainage, along with high doses of antibiotics.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BANE\FRAKURA MANDIBULE\834279-882461-1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928670"/>
            <a:ext cx="3898900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Sjogren's syndrome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Syndroma Sjogren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10" y="1785926"/>
            <a:ext cx="7139014" cy="407196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Etiology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unknown</a:t>
            </a:r>
          </a:p>
          <a:p>
            <a:r>
              <a:rPr lang="en-US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course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benign and chronic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Triad of symptoms: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 keratoconjunctivitis,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xerostomia (dryness of the oral cavity) and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rheumatoid arthritis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Dryness of the mucous membranes of the eyes, mouth, throat, larynx, nose, and conjunctiva.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Rheumatoid changes in the hands and feet.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Intermittent enlargement of the parotid glands</a:t>
            </a:r>
            <a:endParaRPr lang="sr-Cyrl-C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120</TotalTime>
  <Words>1781</Words>
  <Application>Microsoft Office PowerPoint</Application>
  <PresentationFormat>On-screen Show (4:3)</PresentationFormat>
  <Paragraphs>169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Oriel</vt:lpstr>
      <vt:lpstr>Inflammatory processes of the salivary glands</vt:lpstr>
      <vt:lpstr>MUMPS  (Parotitis epidemica)</vt:lpstr>
      <vt:lpstr>Acute purulent inflammation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Sjogren's syndrome Syndroma Sjogren</vt:lpstr>
      <vt:lpstr>PowerPoint Presentation</vt:lpstr>
      <vt:lpstr>PowerPoint Presentation</vt:lpstr>
      <vt:lpstr>PowerPoint Presentation</vt:lpstr>
      <vt:lpstr>SIALOLITHIASIS</vt:lpstr>
      <vt:lpstr>PowerPoint Presentation</vt:lpstr>
      <vt:lpstr>PowerPoint Presentation</vt:lpstr>
      <vt:lpstr>PowerPoint Presentation</vt:lpstr>
      <vt:lpstr>PowerPoint Presentation</vt:lpstr>
      <vt:lpstr>Maxillofacial Injuries</vt:lpstr>
      <vt:lpstr>Mandibular Fracture</vt:lpstr>
      <vt:lpstr>PowerPoint Presentation</vt:lpstr>
      <vt:lpstr>PowerPoint Presentation</vt:lpstr>
      <vt:lpstr>X-ray – fracture of the angle of the mandible</vt:lpstr>
      <vt:lpstr>PowerPoint Presentation</vt:lpstr>
      <vt:lpstr>PowerPoint Presentation</vt:lpstr>
      <vt:lpstr>3D reconstruction (CT) of the fracture of the mandible</vt:lpstr>
      <vt:lpstr>3D reconstruction – complete fracture of the right angle of the mandible with dislocation and symphysis without dislocation</vt:lpstr>
      <vt:lpstr>Osteosynthesis with metal plates</vt:lpstr>
      <vt:lpstr>Immobilization with metal plates and interdental fixation with wire</vt:lpstr>
      <vt:lpstr>Benign and malignant salivary glands tumors</vt:lpstr>
      <vt:lpstr>Pleomorphic adenoma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Papillary cystadenoma lymphomatosum (Warthin's tumor) </vt:lpstr>
      <vt:lpstr>PowerPoint Presentation</vt:lpstr>
      <vt:lpstr>PowerPoint Presentation</vt:lpstr>
      <vt:lpstr>malignant salivary glands tumors</vt:lpstr>
      <vt:lpstr>Cylindroma</vt:lpstr>
      <vt:lpstr>Carcinoma muco-epydermoides</vt:lpstr>
      <vt:lpstr>Tumor mixtus malignus</vt:lpstr>
      <vt:lpstr>Carcinoma planocellulare</vt:lpstr>
      <vt:lpstr>   Lip cancer</vt:lpstr>
      <vt:lpstr>PowerPoint Presentation</vt:lpstr>
      <vt:lpstr>PowerPoint Presentation</vt:lpstr>
      <vt:lpstr>PowerPoint Presentation</vt:lpstr>
      <vt:lpstr>PowerPoint Presentation</vt:lpstr>
      <vt:lpstr>Tongue cancer Carcinoma linguae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Повреде максилофацијалне регије</dc:title>
  <dc:creator>Branislav</dc:creator>
  <cp:lastModifiedBy>Andra Jevtovic</cp:lastModifiedBy>
  <cp:revision>12</cp:revision>
  <dcterms:created xsi:type="dcterms:W3CDTF">2017-01-30T15:43:43Z</dcterms:created>
  <dcterms:modified xsi:type="dcterms:W3CDTF">2024-02-06T21:44:57Z</dcterms:modified>
</cp:coreProperties>
</file>